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4" r:id="rId5"/>
    <p:sldMasterId id="2147483745" r:id="rId6"/>
    <p:sldMasterId id="2147483746" r:id="rId7"/>
    <p:sldMasterId id="214748374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</p:sldIdLst>
  <p:sldSz cy="5143500" cx="9144000"/>
  <p:notesSz cx="6858000" cy="9144000"/>
  <p:embeddedFontLst>
    <p:embeddedFont>
      <p:font typeface="Helvetica Neue"/>
      <p:regular r:id="rId61"/>
      <p:bold r:id="rId62"/>
      <p:italic r:id="rId63"/>
      <p:boldItalic r:id="rId64"/>
    </p:embeddedFont>
    <p:embeddedFont>
      <p:font typeface="Helvetica Neue Light"/>
      <p:regular r:id="rId65"/>
      <p:bold r:id="rId66"/>
      <p:italic r:id="rId67"/>
      <p:boldItalic r:id="rId68"/>
    </p:embeddedFont>
    <p:embeddedFont>
      <p:font typeface="Roboto Mono"/>
      <p:regular r:id="rId69"/>
      <p:bold r:id="rId70"/>
      <p:italic r:id="rId71"/>
      <p:boldItalic r:id="rId72"/>
    </p:embeddedFont>
    <p:embeddedFont>
      <p:font typeface="DM Sans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76BF46-A899-43C0-91A7-88D12765BD1A}">
  <a:tblStyle styleId="{F476BF46-A899-43C0-91A7-88D12765BD1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DMSans-regular.fntdata"/><Relationship Id="rId72" Type="http://schemas.openxmlformats.org/officeDocument/2006/relationships/font" Target="fonts/RobotoMono-boldItalic.fntdata"/><Relationship Id="rId31" Type="http://schemas.openxmlformats.org/officeDocument/2006/relationships/slide" Target="slides/slide22.xml"/><Relationship Id="rId75" Type="http://schemas.openxmlformats.org/officeDocument/2006/relationships/font" Target="fonts/DMSans-italic.fntdata"/><Relationship Id="rId30" Type="http://schemas.openxmlformats.org/officeDocument/2006/relationships/slide" Target="slides/slide21.xml"/><Relationship Id="rId74" Type="http://schemas.openxmlformats.org/officeDocument/2006/relationships/font" Target="fonts/DMSans-bold.fntdata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76" Type="http://schemas.openxmlformats.org/officeDocument/2006/relationships/font" Target="fonts/DMSans-boldItalic.fntdata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1" Type="http://schemas.openxmlformats.org/officeDocument/2006/relationships/font" Target="fonts/RobotoMono-italic.fntdata"/><Relationship Id="rId70" Type="http://schemas.openxmlformats.org/officeDocument/2006/relationships/font" Target="fonts/RobotoMono-bold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HelveticaNeue-bold.fntdata"/><Relationship Id="rId61" Type="http://schemas.openxmlformats.org/officeDocument/2006/relationships/font" Target="fonts/HelveticaNeue-regular.fntdata"/><Relationship Id="rId20" Type="http://schemas.openxmlformats.org/officeDocument/2006/relationships/slide" Target="slides/slide11.xml"/><Relationship Id="rId64" Type="http://schemas.openxmlformats.org/officeDocument/2006/relationships/font" Target="fonts/HelveticaNeue-boldItalic.fntdata"/><Relationship Id="rId63" Type="http://schemas.openxmlformats.org/officeDocument/2006/relationships/font" Target="fonts/HelveticaNeue-italic.fntdata"/><Relationship Id="rId22" Type="http://schemas.openxmlformats.org/officeDocument/2006/relationships/slide" Target="slides/slide13.xml"/><Relationship Id="rId66" Type="http://schemas.openxmlformats.org/officeDocument/2006/relationships/font" Target="fonts/HelveticaNeueLight-bold.fntdata"/><Relationship Id="rId21" Type="http://schemas.openxmlformats.org/officeDocument/2006/relationships/slide" Target="slides/slide12.xml"/><Relationship Id="rId65" Type="http://schemas.openxmlformats.org/officeDocument/2006/relationships/font" Target="fonts/HelveticaNeueLight-regular.fntdata"/><Relationship Id="rId24" Type="http://schemas.openxmlformats.org/officeDocument/2006/relationships/slide" Target="slides/slide15.xml"/><Relationship Id="rId68" Type="http://schemas.openxmlformats.org/officeDocument/2006/relationships/font" Target="fonts/HelveticaNeueLight-boldItalic.fntdata"/><Relationship Id="rId23" Type="http://schemas.openxmlformats.org/officeDocument/2006/relationships/slide" Target="slides/slide14.xml"/><Relationship Id="rId67" Type="http://schemas.openxmlformats.org/officeDocument/2006/relationships/font" Target="fonts/HelveticaNeueLight-italic.fntdata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obotoMono-regular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0dc5126c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30dc5126c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Hacer observaciones y conclusiones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30dc5126c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30dc5126c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160edfc9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8160edfc9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(OPCIÓN DASH)</a:t>
            </a:r>
            <a:endParaRPr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160edfc9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8160edfc9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Archivo para trabajar la actividad: </a:t>
            </a:r>
            <a:r>
              <a:rPr lang="es-419">
                <a:solidFill>
                  <a:schemeClr val="dk1"/>
                </a:solidFill>
              </a:rPr>
              <a:t>https://drive.google.com/file/d/1kL1hbjeeiX3ctCbyE7sAwPvlT6Vu743p/view?usp=drive_link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Duración: 15 min de actividad + 5 min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Código:</a:t>
            </a:r>
            <a:r>
              <a:rPr lang="es-419">
                <a:solidFill>
                  <a:schemeClr val="dk1"/>
                </a:solidFill>
              </a:rPr>
              <a:t> import seaborn as sns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import pandas as pd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# Cargar el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df = pd.read_csv("URL_DEL_DATASET.csv")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# Crear el FacetGrid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g = sns.FacetGrid(df, col="Región", hue="Producto", height=4, aspect=1)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g.map(sns.scatterplot, "Mes", "Ventas")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g.add_legend()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plt.show()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206f3f0841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206f3f0841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0dc5126c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30dc5126c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Profe</a:t>
            </a:r>
            <a:r>
              <a:rPr lang="es-419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Estas slides son de guía, debes mostrar el paso a paso haciéndolo en vivo, junto a los estudiantes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06769faed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206769fae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en vivo el paso a paso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generar un breve intercambio sobre el ejemplo visto anteriormente.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8160edfc94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8160edfc94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(OPCIÓN DASH)</a:t>
            </a:r>
            <a:endParaRPr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8160edfc94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8160edfc94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Archivo para trabajar la actividad: </a:t>
            </a:r>
            <a:r>
              <a:rPr lang="es-419">
                <a:solidFill>
                  <a:schemeClr val="dk1"/>
                </a:solidFill>
              </a:rPr>
              <a:t>https://drive.google.com/file/d/1kL1hbjeeiX3ctCbyE7sAwPvlT6Vu743p/view?usp=drive_link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Duración: 20 min de actividad + 10 min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Instrucciones: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>
                <a:solidFill>
                  <a:schemeClr val="dk1"/>
                </a:solidFill>
              </a:rPr>
              <a:t>Dividir a los participantes en grupos pequeños.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>
                <a:solidFill>
                  <a:schemeClr val="dk1"/>
                </a:solidFill>
              </a:rPr>
              <a:t>Cada grupo debe discutir y diseñar un plan para visualizar los datos disponibles que responda a las preguntas clave.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>
                <a:solidFill>
                  <a:schemeClr val="dk1"/>
                </a:solidFill>
              </a:rPr>
              <a:t>Pide que identifiquen al menos tres tipos de gráficos que utilizarían y expliquen por qué los eligieron.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>
                <a:solidFill>
                  <a:schemeClr val="dk1"/>
                </a:solidFill>
              </a:rPr>
              <a:t>Los grupos presentarán sus planes al resto de la clase.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>
                <a:solidFill>
                  <a:schemeClr val="dk1"/>
                </a:solidFill>
              </a:rPr>
              <a:t>Discute colectivamente las fortalezas y debilidades de cada plan, brindando retroalimentación y posibles mejoras.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8160edfc9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8160edfc9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Archivo para trabajar la actividad: </a:t>
            </a:r>
            <a:r>
              <a:rPr lang="es-419">
                <a:solidFill>
                  <a:schemeClr val="dk1"/>
                </a:solidFill>
              </a:rPr>
              <a:t>https://drive.google.com/file/d/1kL1hbjeeiX3ctCbyE7sAwPvlT6Vu743p/view?usp=drive_link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Duración: 20 min de actividad + 10 min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Instrucciones: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>
                <a:solidFill>
                  <a:schemeClr val="dk1"/>
                </a:solidFill>
              </a:rPr>
              <a:t>Dividir a los participantes en grupos pequeños.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>
                <a:solidFill>
                  <a:schemeClr val="dk1"/>
                </a:solidFill>
              </a:rPr>
              <a:t>Cada grupo debe discutir y diseñar un plan para visualizar los datos disponibles que responda a las preguntas clave.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>
                <a:solidFill>
                  <a:schemeClr val="dk1"/>
                </a:solidFill>
              </a:rPr>
              <a:t>Pide que identifiquen al menos tres tipos de gráficos que utilizarían y expliquen por qué los eligieron.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>
                <a:solidFill>
                  <a:schemeClr val="dk1"/>
                </a:solidFill>
              </a:rPr>
              <a:t>Los grupos presentarán sus planes al resto de la clase.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>
                <a:solidFill>
                  <a:schemeClr val="dk1"/>
                </a:solidFill>
              </a:rPr>
              <a:t>Discute colectivamente las fortalezas y debilidades de cada plan, brindando retroalimentación y posibles mejoras.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20566eaff2_4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220566eaff2_4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20566eaff2_4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20566eaff2_4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20566eaff2_4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220566eaff2_4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20566eaff2_4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220566eaff2_4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20566eaff2_4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220566eaff2_4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-419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-419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0566eaff2_4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220566eaff2_4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20566eaff2_4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220566eaff2_4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20566eaff2_4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220566eaff2_4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20566eaff2_4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220566eaff2_4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-419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-419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20566eaff2_4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220566eaff2_4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20566eaff2_4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220566eaff2_4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Link al archivo mencionado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0dc5126c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30dc5126c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20566eaff2_4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220566eaff2_4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20566eaff2_4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220566eaff2_4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0dc5126c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30dc5126c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6" name="Google Shape;6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" name="Google Shape;7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0" name="Google Shape;80;p2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3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1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4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5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5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5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" name="Google Shape;149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3" name="Google Shape;15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8" name="Google Shape;16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2" name="Google Shape;172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7" name="Google Shape;17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6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1" name="Google Shape;191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4" name="Google Shape;20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7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1" name="Google Shape;21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4" name="Google Shape;21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8" name="Google Shape;218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9" name="Google Shape;219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23" name="Google Shape;22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7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7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78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8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8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8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8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8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8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8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8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8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89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9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9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9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9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9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9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9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 1">
  <p:cSld name="SECTION_HEADER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9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9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0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90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8" name="Google Shape;18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3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3.png"/><Relationship Id="rId4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3.png"/><Relationship Id="rId4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2.png"/><Relationship Id="rId4" Type="http://schemas.openxmlformats.org/officeDocument/2006/relationships/image" Target="../media/image9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1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01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" name="Google Shape;290;p101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p101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0"/>
          <p:cNvSpPr/>
          <p:nvPr/>
        </p:nvSpPr>
        <p:spPr>
          <a:xfrm>
            <a:off x="3237750" y="735175"/>
            <a:ext cx="2727000" cy="593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110"/>
          <p:cNvCxnSpPr/>
          <p:nvPr/>
        </p:nvCxnSpPr>
        <p:spPr>
          <a:xfrm>
            <a:off x="1044150" y="2064775"/>
            <a:ext cx="711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110"/>
          <p:cNvCxnSpPr/>
          <p:nvPr/>
        </p:nvCxnSpPr>
        <p:spPr>
          <a:xfrm>
            <a:off x="1045063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rgbClr val="393B4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58" name="Google Shape;358;p110"/>
          <p:cNvSpPr txBox="1"/>
          <p:nvPr/>
        </p:nvSpPr>
        <p:spPr>
          <a:xfrm>
            <a:off x="4035300" y="776575"/>
            <a:ext cx="1131900" cy="5103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</a:t>
            </a:r>
            <a:endParaRPr b="0" i="0" sz="1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9" name="Google Shape;35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110"/>
          <p:cNvCxnSpPr/>
          <p:nvPr/>
        </p:nvCxnSpPr>
        <p:spPr>
          <a:xfrm>
            <a:off x="4572000" y="1420675"/>
            <a:ext cx="0" cy="51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61" name="Google Shape;361;p110"/>
          <p:cNvCxnSpPr/>
          <p:nvPr/>
        </p:nvCxnSpPr>
        <p:spPr>
          <a:xfrm>
            <a:off x="2823550" y="2074850"/>
            <a:ext cx="0" cy="49020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62" name="Google Shape;362;p110"/>
          <p:cNvCxnSpPr/>
          <p:nvPr/>
        </p:nvCxnSpPr>
        <p:spPr>
          <a:xfrm>
            <a:off x="4572000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63" name="Google Shape;363;p110"/>
          <p:cNvCxnSpPr/>
          <p:nvPr/>
        </p:nvCxnSpPr>
        <p:spPr>
          <a:xfrm>
            <a:off x="6322025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64" name="Google Shape;364;p110"/>
          <p:cNvCxnSpPr/>
          <p:nvPr/>
        </p:nvCxnSpPr>
        <p:spPr>
          <a:xfrm>
            <a:off x="8161182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65" name="Google Shape;365;p110"/>
          <p:cNvSpPr/>
          <p:nvPr/>
        </p:nvSpPr>
        <p:spPr>
          <a:xfrm>
            <a:off x="333325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D1C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Líneas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110"/>
          <p:cNvSpPr/>
          <p:nvPr/>
        </p:nvSpPr>
        <p:spPr>
          <a:xfrm>
            <a:off x="2083363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D1C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110"/>
          <p:cNvSpPr/>
          <p:nvPr/>
        </p:nvSpPr>
        <p:spPr>
          <a:xfrm>
            <a:off x="3833400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110"/>
          <p:cNvSpPr/>
          <p:nvPr/>
        </p:nvSpPr>
        <p:spPr>
          <a:xfrm>
            <a:off x="5583425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110"/>
          <p:cNvSpPr/>
          <p:nvPr/>
        </p:nvSpPr>
        <p:spPr>
          <a:xfrm>
            <a:off x="7333450" y="26076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0" name="Google Shape;370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4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5950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332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303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Uso de Subplots y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113"/>
          <p:cNvSpPr txBox="1"/>
          <p:nvPr/>
        </p:nvSpPr>
        <p:spPr>
          <a:xfrm>
            <a:off x="473350" y="1908175"/>
            <a:ext cx="41448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definir una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grilla de gráficos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 una misma figura.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plt.subplots, especificamos: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filas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 = nrows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columnas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	= ncols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convierte en un array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lo tanto,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usar corchetes ⚠️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1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114"/>
          <p:cNvSpPr txBox="1"/>
          <p:nvPr/>
        </p:nvSpPr>
        <p:spPr>
          <a:xfrm>
            <a:off x="473350" y="1704050"/>
            <a:ext cx="41448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Comparemos las precipitaciones de Enero, Febrero y Marzo a lo largo de los años. ¿Cuál será el más seco? 🤔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un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tres filas y una sola columna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x = los años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y = las precipitaciones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114"/>
          <p:cNvSpPr txBox="1"/>
          <p:nvPr/>
        </p:nvSpPr>
        <p:spPr>
          <a:xfrm>
            <a:off x="624750" y="4111938"/>
            <a:ext cx="7894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plt.subplots(nrows=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ncols=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figsize=(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), sharex=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sharey=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7" name="Google Shape;397;p114"/>
          <p:cNvSpPr txBox="1"/>
          <p:nvPr/>
        </p:nvSpPr>
        <p:spPr>
          <a:xfrm>
            <a:off x="5047750" y="1663225"/>
            <a:ext cx="3566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los años son los mismos para todos los gráficos, ponemos el parámetro sharex en True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115"/>
          <p:cNvSpPr txBox="1"/>
          <p:nvPr/>
        </p:nvSpPr>
        <p:spPr>
          <a:xfrm>
            <a:off x="476250" y="1431175"/>
            <a:ext cx="41448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Segundo, 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cada fila, le asignamos las precipitaciones de un mes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115"/>
          <p:cNvSpPr txBox="1"/>
          <p:nvPr/>
        </p:nvSpPr>
        <p:spPr>
          <a:xfrm>
            <a:off x="1061100" y="2873425"/>
            <a:ext cx="702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'Jan'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enero'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'Feb'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febrero'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'C1'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'Mar'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marzo'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'C2'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1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p116"/>
          <p:cNvSpPr txBox="1"/>
          <p:nvPr/>
        </p:nvSpPr>
        <p:spPr>
          <a:xfrm>
            <a:off x="476250" y="1431175"/>
            <a:ext cx="41448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Tercero, 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Añadimos textos y leyendas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1" name="Google Shape;411;p116"/>
          <p:cNvSpPr txBox="1"/>
          <p:nvPr/>
        </p:nvSpPr>
        <p:spPr>
          <a:xfrm>
            <a:off x="1229550" y="2679000"/>
            <a:ext cx="6684900" cy="164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].set_title(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los primeros tres meses del año'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].set_xlabel(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].set_ylabel(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(mm.)'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-419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1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7" name="Google Shape;41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199" y="1450799"/>
            <a:ext cx="5763606" cy="32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1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 Seaborn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8" name="Google Shape;428;p119"/>
          <p:cNvSpPr txBox="1"/>
          <p:nvPr/>
        </p:nvSpPr>
        <p:spPr>
          <a:xfrm>
            <a:off x="597875" y="1504725"/>
            <a:ext cx="4385700" cy="102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row=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</a:t>
            </a:r>
            <a:r>
              <a:rPr b="0" i="0" lang="es-419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9" name="Google Shape;429;p119"/>
          <p:cNvSpPr txBox="1"/>
          <p:nvPr/>
        </p:nvSpPr>
        <p:spPr>
          <a:xfrm>
            <a:off x="597875" y="3181925"/>
            <a:ext cx="43857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g.map_dataframe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g.add_legend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0" name="Google Shape;43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225" y="1061748"/>
            <a:ext cx="2224925" cy="19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675" y="3092177"/>
            <a:ext cx="3157775" cy="14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2"/>
          <p:cNvSpPr txBox="1"/>
          <p:nvPr/>
        </p:nvSpPr>
        <p:spPr>
          <a:xfrm>
            <a:off x="1461300" y="1879050"/>
            <a:ext cx="6221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Avanzadas 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" name="Google Shape;298;p102"/>
          <p:cNvSpPr txBox="1"/>
          <p:nvPr/>
        </p:nvSpPr>
        <p:spPr>
          <a:xfrm>
            <a:off x="1461300" y="14173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05.</a:t>
            </a:r>
            <a:r>
              <a:rPr b="0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FUNDAMENTOS DE LA CIENCIA DE DATOS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9" name="Google Shape;2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120"/>
          <p:cNvGrpSpPr/>
          <p:nvPr/>
        </p:nvGrpSpPr>
        <p:grpSpPr>
          <a:xfrm>
            <a:off x="4202551" y="1088764"/>
            <a:ext cx="738900" cy="738974"/>
            <a:chOff x="974706" y="2467173"/>
            <a:chExt cx="738900" cy="738900"/>
          </a:xfrm>
        </p:grpSpPr>
        <p:sp>
          <p:nvSpPr>
            <p:cNvPr id="437" name="Google Shape;437;p12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8" name="Google Shape;438;p120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" name="Google Shape;439;p120"/>
          <p:cNvSpPr txBox="1"/>
          <p:nvPr/>
        </p:nvSpPr>
        <p:spPr>
          <a:xfrm>
            <a:off x="1547025" y="207765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Actividad:</a:t>
            </a:r>
            <a:b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Explotando tendencias y relaciones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120"/>
          <p:cNvSpPr txBox="1"/>
          <p:nvPr/>
        </p:nvSpPr>
        <p:spPr>
          <a:xfrm>
            <a:off x="987300" y="4077738"/>
            <a:ext cx="716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18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b="1" lang="es-419" sz="18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0 minutos</a:t>
            </a:r>
            <a:r>
              <a:rPr lang="es-419" sz="18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1" name="Google Shape;441;p120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442" name="Google Shape;442;p120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3" name="Google Shape;443;p120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121"/>
          <p:cNvGrpSpPr/>
          <p:nvPr/>
        </p:nvGrpSpPr>
        <p:grpSpPr>
          <a:xfrm>
            <a:off x="475504" y="468235"/>
            <a:ext cx="431074" cy="431148"/>
            <a:chOff x="974706" y="2467173"/>
            <a:chExt cx="738900" cy="738900"/>
          </a:xfrm>
        </p:grpSpPr>
        <p:sp>
          <p:nvSpPr>
            <p:cNvPr id="449" name="Google Shape;449;p12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0" name="Google Shape;450;p12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p121"/>
          <p:cNvSpPr txBox="1"/>
          <p:nvPr/>
        </p:nvSpPr>
        <p:spPr>
          <a:xfrm>
            <a:off x="475500" y="2040750"/>
            <a:ext cx="42789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gráfico de dispersión utilizando </a:t>
            </a:r>
            <a:r>
              <a:rPr lang="es-419" sz="135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Seaborn, donde se visualicen las ventas separadas por región y tipo de producto.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Dataset: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los recursos complementarios encuentran el archivo “ventas_dataset_actdeclase.csv”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121"/>
          <p:cNvSpPr txBox="1"/>
          <p:nvPr/>
        </p:nvSpPr>
        <p:spPr>
          <a:xfrm>
            <a:off x="501450" y="1081750"/>
            <a:ext cx="8460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Explotando tendencias y relaciones</a:t>
            </a:r>
            <a:endParaRPr b="1" sz="3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121"/>
          <p:cNvSpPr txBox="1"/>
          <p:nvPr/>
        </p:nvSpPr>
        <p:spPr>
          <a:xfrm>
            <a:off x="930550" y="468275"/>
            <a:ext cx="38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4" name="Google Shape;45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21"/>
          <p:cNvSpPr txBox="1"/>
          <p:nvPr/>
        </p:nvSpPr>
        <p:spPr>
          <a:xfrm>
            <a:off x="4990050" y="1819075"/>
            <a:ext cx="38238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Código base</a:t>
            </a:r>
            <a:r>
              <a:rPr lang="es-419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b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 seaborn as sns</a:t>
            </a:r>
            <a:br>
              <a:rPr lang="es-419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 pandas as pd</a:t>
            </a:r>
            <a:br>
              <a:rPr lang="es-419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Cargar el dataset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df = pd.read_csv("URL_DEL_DATASET.csv")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Crear el FacetGrid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 = sns.FacetGrid(df, col="Región", hue="Producto", height=4, aspect=1)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g.map(sns.scatterplot, "Mes", "Ventas")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g.add_legend()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plt.show()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22"/>
          <p:cNvSpPr/>
          <p:nvPr/>
        </p:nvSpPr>
        <p:spPr>
          <a:xfrm>
            <a:off x="4202556" y="1679973"/>
            <a:ext cx="738900" cy="738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22"/>
          <p:cNvSpPr txBox="1"/>
          <p:nvPr/>
        </p:nvSpPr>
        <p:spPr>
          <a:xfrm>
            <a:off x="1461300" y="26110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Puesta en común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2" name="Google Shape;462;p122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463" name="Google Shape;463;p122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4" name="Google Shape;464;p122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465" name="Google Shape;465;p122" title="ícono de actividad colaborativ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38" y="1823097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2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Customizaciones 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gráficos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2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Seaborn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1" name="Google Shape;481;p125"/>
          <p:cNvSpPr txBox="1"/>
          <p:nvPr/>
        </p:nvSpPr>
        <p:spPr>
          <a:xfrm>
            <a:off x="1229550" y="1543138"/>
            <a:ext cx="6684900" cy="291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"darkgrid"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".6"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":"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"axes.titleweight"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"axes.titlelocation"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"blue"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"axes.labelsize"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"12"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"axes.labelweight"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"axes.linewidth"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"purple"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"--"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"grid.linewidth"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"font.fantasy"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"Comic Sans MS"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"font.serif"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-419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-419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"Utopia"</a:t>
            </a:r>
            <a:r>
              <a:rPr b="0" i="0" lang="es-419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2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126"/>
          <p:cNvSpPr txBox="1"/>
          <p:nvPr/>
        </p:nvSpPr>
        <p:spPr>
          <a:xfrm>
            <a:off x="1229550" y="1616500"/>
            <a:ext cx="66849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419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-419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-419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275" y="2488125"/>
            <a:ext cx="2729432" cy="21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7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27"/>
          <p:cNvSpPr txBox="1"/>
          <p:nvPr/>
        </p:nvSpPr>
        <p:spPr>
          <a:xfrm>
            <a:off x="473350" y="1626100"/>
            <a:ext cx="7169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Surfeando en Seaborn.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hará una demostración compartiendo pantalla de un ejemplo aplicado de Seaborn.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Tiempo estimado: 1</a:t>
            </a:r>
            <a:r>
              <a:rPr lang="es-419" sz="25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b="0" i="0" lang="es-419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0" i="0" sz="25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95" name="Google Shape;495;p127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96" name="Google Shape;496;p12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7" name="Google Shape;497;p12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2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128"/>
          <p:cNvSpPr txBox="1"/>
          <p:nvPr/>
        </p:nvSpPr>
        <p:spPr>
          <a:xfrm>
            <a:off x="473350" y="1908175"/>
            <a:ext cx="38346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valores son mediciones del pulso de 30 personas tras realizar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algún tipo de actividad por un determinado tiempo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Las columnas son: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128"/>
          <p:cNvSpPr txBox="1"/>
          <p:nvPr/>
        </p:nvSpPr>
        <p:spPr>
          <a:xfrm>
            <a:off x="4017800" y="1528125"/>
            <a:ext cx="43065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número identificador de la persona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Diet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dieta de la persona = baja en grasas o sin grasas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Time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duración del ejercicio = 1 min, 15 min o 30 min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Kind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tipo de ejercicio	= reposo, caminar o correr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2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129"/>
          <p:cNvSpPr txBox="1"/>
          <p:nvPr/>
        </p:nvSpPr>
        <p:spPr>
          <a:xfrm>
            <a:off x="473350" y="1908175"/>
            <a:ext cx="38346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Observemos la distribución de las mediciones luego de 30 minutos de realizar el ejercicio.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Extraigamos sólo aquellas observaciones que se corresponden con un ejercicio de 30 minutos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129"/>
          <p:cNvSpPr txBox="1"/>
          <p:nvPr/>
        </p:nvSpPr>
        <p:spPr>
          <a:xfrm>
            <a:off x="534425" y="3868050"/>
            <a:ext cx="4657500" cy="79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df_30_min = df_ejercicio[df_ejercicio[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'time'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== 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'30 min'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df_30_min.head()c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2" name="Google Shape;512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150" y="2055193"/>
            <a:ext cx="2859300" cy="1937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129"/>
          <p:cNvCxnSpPr>
            <a:stCxn id="511" idx="3"/>
            <a:endCxn id="512" idx="1"/>
          </p:cNvCxnSpPr>
          <p:nvPr/>
        </p:nvCxnSpPr>
        <p:spPr>
          <a:xfrm flipH="1" rot="10800000">
            <a:off x="5191925" y="3024300"/>
            <a:ext cx="563100" cy="12408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3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5" name="Google Shape;30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238" y="13929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03"/>
          <p:cNvSpPr txBox="1"/>
          <p:nvPr/>
        </p:nvSpPr>
        <p:spPr>
          <a:xfrm>
            <a:off x="1260775" y="1299225"/>
            <a:ext cx="73818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 relevancia de la visualización de datos.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cómo lograr una comunicación efectiva.  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análisis básico, las relaciones entre elementos y la distribución.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gráficos en más de dos dimensiones.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Python.</a:t>
            </a:r>
            <a:b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7" name="Google Shape;30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938" y="1808101"/>
            <a:ext cx="196975" cy="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938" y="2228588"/>
            <a:ext cx="196975" cy="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938" y="386131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103"/>
          <p:cNvCxnSpPr>
            <a:stCxn id="305" idx="2"/>
            <a:endCxn id="307" idx="0"/>
          </p:cNvCxnSpPr>
          <p:nvPr/>
        </p:nvCxnSpPr>
        <p:spPr>
          <a:xfrm flipH="1" rot="-5400000">
            <a:off x="942975" y="1698638"/>
            <a:ext cx="218100" cy="600"/>
          </a:xfrm>
          <a:prstGeom prst="bentConnector3">
            <a:avLst>
              <a:gd fmla="val 50026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103"/>
          <p:cNvCxnSpPr>
            <a:stCxn id="307" idx="2"/>
            <a:endCxn id="308" idx="0"/>
          </p:cNvCxnSpPr>
          <p:nvPr/>
        </p:nvCxnSpPr>
        <p:spPr>
          <a:xfrm flipH="1" rot="-5400000">
            <a:off x="939975" y="2116525"/>
            <a:ext cx="2235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103"/>
          <p:cNvCxnSpPr>
            <a:stCxn id="308" idx="2"/>
            <a:endCxn id="309" idx="0"/>
          </p:cNvCxnSpPr>
          <p:nvPr/>
        </p:nvCxnSpPr>
        <p:spPr>
          <a:xfrm flipH="1" rot="-5400000">
            <a:off x="333825" y="3143163"/>
            <a:ext cx="14358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3" name="Google Shape;31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938" y="2649076"/>
            <a:ext cx="196975" cy="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938" y="3030076"/>
            <a:ext cx="196975" cy="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938" y="3445700"/>
            <a:ext cx="196975" cy="1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9" name="Google Shape;519;p130"/>
          <p:cNvSpPr txBox="1"/>
          <p:nvPr/>
        </p:nvSpPr>
        <p:spPr>
          <a:xfrm>
            <a:off x="473350" y="1703625"/>
            <a:ext cx="38346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Segundo,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Graficamos las distribuciones con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sns.displot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0" name="Google Shape;520;p130"/>
          <p:cNvSpPr txBox="1"/>
          <p:nvPr/>
        </p:nvSpPr>
        <p:spPr>
          <a:xfrm>
            <a:off x="784150" y="3492700"/>
            <a:ext cx="75195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plt.figure()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 = sns.displot(data=df_30_min, x=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'pulse'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kind=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'kde'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hue=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'kind'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fill=</a:t>
            </a:r>
            <a:r>
              <a:rPr b="0" i="0" lang="es-419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ax.set(xlabel=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Cardíaca'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ylabel=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'Densidad'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title=</a:t>
            </a:r>
            <a:r>
              <a:rPr b="0" i="0" lang="es-419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'Distribución  de las pulsaciones'</a:t>
            </a:r>
            <a:r>
              <a:rPr b="0" i="0" lang="es-419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1" name="Google Shape;521;p130"/>
          <p:cNvSpPr txBox="1"/>
          <p:nvPr/>
        </p:nvSpPr>
        <p:spPr>
          <a:xfrm>
            <a:off x="4497150" y="170362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especificar la columna de valores en el parámetro x, en este caso nos interesa la columna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pulse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queremos separar las distribuciones según el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actividad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pasamos el parámetro hue='kind'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7" name="Google Shape;527;p131"/>
          <p:cNvSpPr txBox="1"/>
          <p:nvPr/>
        </p:nvSpPr>
        <p:spPr>
          <a:xfrm>
            <a:off x="476250" y="193452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era de esperar, aquellas personas que corrieron terminaron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(en promedio)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una mayor frecuencia cardíaca respecto de las que no lo hicieron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8" name="Google Shape;52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0675" y="1618775"/>
            <a:ext cx="3548899" cy="2972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3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4" name="Google Shape;534;p132"/>
          <p:cNvSpPr txBox="1"/>
          <p:nvPr/>
        </p:nvSpPr>
        <p:spPr>
          <a:xfrm>
            <a:off x="476250" y="1934525"/>
            <a:ext cx="42183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el parámetro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kind='kde'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Seaborn realiza una estimación de la distribución a partir de los datos del Data Frame. A grandes rasgos, se puede pensar a este tipo de gráficos como una </a:t>
            </a:r>
            <a:r>
              <a:rPr b="0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versión suavizada del histograma de frecuencias relativas.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el parámetro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kind='hist',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 graficará un histograma.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parámetro </a:t>
            </a: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fill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añade el sombreado debajo de la distribución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33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Comparando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0" name="Google Shape;540;p133"/>
          <p:cNvSpPr txBox="1"/>
          <p:nvPr/>
        </p:nvSpPr>
        <p:spPr>
          <a:xfrm>
            <a:off x="457725" y="2211625"/>
            <a:ext cx="3652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comparar las distribuciones en base a las dietas, sólo hay que cambiar el parámetro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hue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1" name="Google Shape;541;p133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2" name="Google Shape;542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298" y="951850"/>
            <a:ext cx="3958375" cy="33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8" name="Google Shape;548;p134"/>
          <p:cNvSpPr txBox="1"/>
          <p:nvPr/>
        </p:nvSpPr>
        <p:spPr>
          <a:xfrm>
            <a:off x="473350" y="1626100"/>
            <a:ext cx="7169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Surfeando en Seaborn.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hará una demostración, compartiendo pantalla, de un ejemplo de Categorical plots en Seaborn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Tiempo estimado: 1</a:t>
            </a:r>
            <a:r>
              <a:rPr lang="es-419" sz="25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b="0" i="0" lang="es-419" sz="25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0" i="0" sz="25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49" name="Google Shape;549;p13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50" name="Google Shape;550;p1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1" name="Google Shape;551;p13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35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419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7" name="Google Shape;557;p135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136"/>
          <p:cNvGrpSpPr/>
          <p:nvPr/>
        </p:nvGrpSpPr>
        <p:grpSpPr>
          <a:xfrm>
            <a:off x="4202551" y="1088764"/>
            <a:ext cx="738900" cy="738974"/>
            <a:chOff x="974706" y="2467173"/>
            <a:chExt cx="738900" cy="738900"/>
          </a:xfrm>
        </p:grpSpPr>
        <p:sp>
          <p:nvSpPr>
            <p:cNvPr id="563" name="Google Shape;563;p13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4" name="Google Shape;564;p13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5" name="Google Shape;565;p136"/>
          <p:cNvSpPr txBox="1"/>
          <p:nvPr/>
        </p:nvSpPr>
        <p:spPr>
          <a:xfrm>
            <a:off x="1547025" y="20776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Colaborativa:</a:t>
            </a:r>
            <a:b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Análisis de un caso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6" name="Google Shape;566;p136"/>
          <p:cNvSpPr txBox="1"/>
          <p:nvPr/>
        </p:nvSpPr>
        <p:spPr>
          <a:xfrm>
            <a:off x="987300" y="3849138"/>
            <a:ext cx="716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18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30</a:t>
            </a:r>
            <a:r>
              <a:rPr b="1" lang="es-419" sz="18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r>
              <a:rPr lang="es-419" sz="18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7" name="Google Shape;567;p136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568" name="Google Shape;568;p136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9" name="Google Shape;569;p136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137"/>
          <p:cNvGrpSpPr/>
          <p:nvPr/>
        </p:nvGrpSpPr>
        <p:grpSpPr>
          <a:xfrm>
            <a:off x="475504" y="468235"/>
            <a:ext cx="431074" cy="431148"/>
            <a:chOff x="974706" y="2467173"/>
            <a:chExt cx="738900" cy="738900"/>
          </a:xfrm>
        </p:grpSpPr>
        <p:sp>
          <p:nvSpPr>
            <p:cNvPr id="575" name="Google Shape;575;p13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6" name="Google Shape;576;p13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7" name="Google Shape;577;p137"/>
          <p:cNvSpPr txBox="1"/>
          <p:nvPr/>
        </p:nvSpPr>
        <p:spPr>
          <a:xfrm>
            <a:off x="501450" y="2536425"/>
            <a:ext cx="7395000" cy="23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Contexto: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Eres parte del equipo de análisis de datos de una compañía que se especializa en la venta de tres productos principales: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Producto A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Producto B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Producto C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La compañía opera en cuatro regiones diferentes: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Norte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Sur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Este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Oeste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equipo directivo está interesado en comprender mejor cómo se relacionan las ventas, la satisfacción del cliente y los costos operativos en estas cuatro regiones. Con estos insights, buscan tomar decisiones informadas sobre dónde invertir más recursos, cuáles productos necesitan mayor atención y cómo mejorar la satisfacción del cliente.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8" name="Google Shape;578;p137"/>
          <p:cNvSpPr txBox="1"/>
          <p:nvPr/>
        </p:nvSpPr>
        <p:spPr>
          <a:xfrm>
            <a:off x="501450" y="1081750"/>
            <a:ext cx="8124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Análisis integral de ventas, satisfacción del cliente y costos operativos en diferentes regiones</a:t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9" name="Google Shape;579;p137"/>
          <p:cNvSpPr txBox="1"/>
          <p:nvPr/>
        </p:nvSpPr>
        <p:spPr>
          <a:xfrm>
            <a:off x="930550" y="468275"/>
            <a:ext cx="38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0" name="Google Shape;580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138"/>
          <p:cNvGrpSpPr/>
          <p:nvPr/>
        </p:nvGrpSpPr>
        <p:grpSpPr>
          <a:xfrm>
            <a:off x="475504" y="468235"/>
            <a:ext cx="431074" cy="431148"/>
            <a:chOff x="974706" y="2467173"/>
            <a:chExt cx="738900" cy="738900"/>
          </a:xfrm>
        </p:grpSpPr>
        <p:sp>
          <p:nvSpPr>
            <p:cNvPr id="586" name="Google Shape;586;p13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7" name="Google Shape;587;p13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8" name="Google Shape;588;p138"/>
          <p:cNvSpPr txBox="1"/>
          <p:nvPr/>
        </p:nvSpPr>
        <p:spPr>
          <a:xfrm>
            <a:off x="501450" y="2460225"/>
            <a:ext cx="73101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Diseñar un plan de visualización que permita al equipo directivo analizar y comprender mejor los datos, enfocándose en las siguientes preguntas clave: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Ventas y Regiones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¿Cómo se comparan las ventas de los diferentes productos en las cuatro regiones a lo largo del tiempo? ¿Hay alguna región que se destaque por un rendimiento superior o inferior?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Satisfacción del Cliente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¿Existe alguna relación entre las ventas de un producto y la satisfacción del cliente? ¿Cómo varía esta relación entre las diferentes regiones?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Costos Operativos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¿Qué regiones tienen los costos operativos más altos? ¿Cómo se comparan estos costos con las ventas y la satisfacción del cliente?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9" name="Google Shape;589;p138"/>
          <p:cNvSpPr txBox="1"/>
          <p:nvPr/>
        </p:nvSpPr>
        <p:spPr>
          <a:xfrm>
            <a:off x="501450" y="1081750"/>
            <a:ext cx="8124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Análisis integral de ventas, satisfacción del cliente y costos operativos en diferentes regiones</a:t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0" name="Google Shape;590;p138"/>
          <p:cNvSpPr txBox="1"/>
          <p:nvPr/>
        </p:nvSpPr>
        <p:spPr>
          <a:xfrm>
            <a:off x="930550" y="468275"/>
            <a:ext cx="38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1" name="Google Shape;591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39"/>
          <p:cNvSpPr txBox="1"/>
          <p:nvPr/>
        </p:nvSpPr>
        <p:spPr>
          <a:xfrm>
            <a:off x="1461288" y="17279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Introducción a tipos de 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gráficos estadísticos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4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Seaborn: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Elementos de un gráfico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4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Características de un gráfico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7" name="Google Shape;607;p141"/>
          <p:cNvSpPr txBox="1"/>
          <p:nvPr/>
        </p:nvSpPr>
        <p:spPr>
          <a:xfrm>
            <a:off x="473350" y="1908175"/>
            <a:ext cx="3834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título entendible, claro y conciso para lograr comunicar efectivamente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Etiquetas en ejes (x,y,z) entendibles y acordes con unidades de medición si fuera el caso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nota que indique: a) fuente de datos y b) descripción adicional de ser necesaria suele ayudar a un mejor entendimiento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8" name="Google Shape;608;p141"/>
          <p:cNvSpPr txBox="1"/>
          <p:nvPr/>
        </p:nvSpPr>
        <p:spPr>
          <a:xfrm>
            <a:off x="4527575" y="1908175"/>
            <a:ext cx="38346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transmitir un mensaje claro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resaltar puntos importantes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Buen formato de estilo (balance de colores, no recargada)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42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univariados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143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619" name="Google Shape;619;p143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0" name="Google Shape;620;p143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14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2" name="Google Shape;622;p143"/>
          <p:cNvSpPr txBox="1"/>
          <p:nvPr/>
        </p:nvSpPr>
        <p:spPr>
          <a:xfrm>
            <a:off x="473350" y="150415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¿En cuál de los siguientes casos podrías usar un gráfico de barras?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143"/>
          <p:cNvSpPr txBox="1"/>
          <p:nvPr/>
        </p:nvSpPr>
        <p:spPr>
          <a:xfrm>
            <a:off x="473350" y="3709800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la encuesta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143"/>
          <p:cNvSpPr txBox="1"/>
          <p:nvPr/>
        </p:nvSpPr>
        <p:spPr>
          <a:xfrm>
            <a:off x="495900" y="2555550"/>
            <a:ext cx="8152200" cy="15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500"/>
              <a:buFont typeface="DM Sans"/>
              <a:buChar char="✔"/>
            </a:pPr>
            <a:r>
              <a:rPr b="0" i="0" lang="es-419" sz="1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Medición de salario mínimo/máximo en 5 países de Latinoamérica. </a:t>
            </a:r>
            <a:endParaRPr b="0" i="0" sz="1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500"/>
              <a:buFont typeface="DM Sans"/>
              <a:buChar char="✔"/>
            </a:pPr>
            <a:r>
              <a:rPr b="0" i="0" lang="es-419" sz="1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Medición de salario mínimo en 5 países de Latinoamérica, con una comparación trimestral. </a:t>
            </a:r>
            <a:endParaRPr b="0" i="0" sz="1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400"/>
              <a:buFont typeface="DM Sans"/>
              <a:buChar char="✔"/>
            </a:pPr>
            <a:r>
              <a:rPr b="0" i="0" lang="es-419" sz="1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Evolución del salario mínimo en 5 países de Latinoamérica en el último semestre.</a:t>
            </a:r>
            <a:r>
              <a:rPr b="0" i="0" lang="es-419" sz="26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5" name="Google Shape;625;p143"/>
          <p:cNvPicPr preferRelativeResize="0"/>
          <p:nvPr/>
        </p:nvPicPr>
        <p:blipFill rotWithShape="1">
          <a:blip r:embed="rId4">
            <a:alphaModFix/>
          </a:blip>
          <a:srcRect b="0" l="-28965" r="0" t="-28965"/>
          <a:stretch/>
        </p:blipFill>
        <p:spPr>
          <a:xfrm>
            <a:off x="5483513" y="4089750"/>
            <a:ext cx="657225" cy="48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44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Entender la forma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de los datos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45"/>
          <p:cNvSpPr txBox="1"/>
          <p:nvPr/>
        </p:nvSpPr>
        <p:spPr>
          <a:xfrm>
            <a:off x="473350" y="619525"/>
            <a:ext cx="8141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buscamos cuando analizamos la forma de los datos?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6" name="Google Shape;636;p145"/>
          <p:cNvSpPr txBox="1"/>
          <p:nvPr/>
        </p:nvSpPr>
        <p:spPr>
          <a:xfrm>
            <a:off x="475500" y="2503600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distribución, ¿es simétrica o asimétrica?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¿En qué parte de la distribución se ubica la mayor concentración de datos?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datos, ¿están más bien dispersos o concentrados en torno a algún valor?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¿Puede ser que existan datos demasiado alejados del resto?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7" name="Google Shape;637;p145"/>
          <p:cNvSpPr txBox="1"/>
          <p:nvPr/>
        </p:nvSpPr>
        <p:spPr>
          <a:xfrm>
            <a:off x="4522550" y="2503600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histograma da una idea acerca de la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simetría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la distribución. También da una noción acerca de la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concentración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los datos.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46"/>
          <p:cNvSpPr txBox="1"/>
          <p:nvPr/>
        </p:nvSpPr>
        <p:spPr>
          <a:xfrm>
            <a:off x="1404863" y="19413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Gráficos para ver más 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de dos dimensiones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147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648" name="Google Shape;648;p147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9" name="Google Shape;649;p147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147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1" name="Google Shape;651;p147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Puede emplearse un gráfico de dispersión que contemple las variables: edad - ingreso - país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2" name="Google Shape;652;p147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¿Verdadero o falso?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48"/>
          <p:cNvSpPr txBox="1"/>
          <p:nvPr/>
        </p:nvSpPr>
        <p:spPr>
          <a:xfrm>
            <a:off x="457725" y="1071050"/>
            <a:ext cx="5255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pasa si tenemos datos en más dimensiones?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148"/>
          <p:cNvSpPr txBox="1"/>
          <p:nvPr/>
        </p:nvSpPr>
        <p:spPr>
          <a:xfrm>
            <a:off x="457725" y="2943350"/>
            <a:ext cx="473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Aquí tenemos que apelar al ingenio y a las características que permiten que n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uestro cerebro “piense” en más dimensiones.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9" name="Google Shape;659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2550" y="952325"/>
            <a:ext cx="2736700" cy="27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4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5" name="Google Shape;665;p149"/>
          <p:cNvSpPr txBox="1"/>
          <p:nvPr/>
        </p:nvSpPr>
        <p:spPr>
          <a:xfrm>
            <a:off x="476250" y="1046550"/>
            <a:ext cx="71694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Se han preguntado ¿cómo hacer gráficos en más de 3 dimensiones entendibles?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Utilizaremos en notebook </a:t>
            </a: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Clase_5_act.ipynb </a:t>
            </a: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para entender cómo se pueden generar gráficos en 1, 2, 3 o más dimensiones.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15 </a:t>
            </a: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minutos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66" name="Google Shape;666;p14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667" name="Google Shape;667;p1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8" name="Google Shape;668;p1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Diferencias entre Seaborn y Matplotlib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5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51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9" name="Google Shape;679;p151"/>
          <p:cNvSpPr txBox="1"/>
          <p:nvPr/>
        </p:nvSpPr>
        <p:spPr>
          <a:xfrm>
            <a:off x="2109143" y="2502363"/>
            <a:ext cx="49257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Visualización de datos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Bar chart. Histogramas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Series de tiempo. Dispersión. Correlación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Gráficos de más de dos variables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p106"/>
          <p:cNvGraphicFramePr/>
          <p:nvPr/>
        </p:nvGraphicFramePr>
        <p:xfrm>
          <a:off x="247988" y="70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{F476BF46-A899-43C0-91A7-88D12765BD1A}</a:tableStyleId>
              </a:tblPr>
              <a:tblGrid>
                <a:gridCol w="2077275"/>
                <a:gridCol w="3151625"/>
                <a:gridCol w="3419100"/>
              </a:tblGrid>
              <a:tr h="46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Características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Matplotlib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Seaborn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549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Funcionalidad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Gráficos básicos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Temas fascinantes. Compila datos a gráficos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larga y compleja e.g matplotlib.pyplot.bar(x_axis, y_axis)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simple y fácil de entender e.g seaborn.barplot(x_axis,y_axis)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Múltiples figuras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pueden tener figuras múltiples simultáneamente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Puede tener más problemas de memorias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1" name="Google Shape;33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9253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0845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3" name="Google Shape;333;p106"/>
          <p:cNvGraphicFramePr/>
          <p:nvPr/>
        </p:nvGraphicFramePr>
        <p:xfrm>
          <a:off x="248000" y="295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{F476BF46-A899-43C0-91A7-88D12765BD1A}</a:tableStyleId>
              </a:tblPr>
              <a:tblGrid>
                <a:gridCol w="2077275"/>
                <a:gridCol w="3151625"/>
                <a:gridCol w="34191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Flexibilidad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Altamente customizable y robusto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Evita superposición de temas 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DataFrames y Arrays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 eficientemente y trata a figuras y ejes como objetos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Más funcional y organizado y trata datasets como unidad simple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Casos de uso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Gráficas diversas usando Numpy y Pandas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-419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Versión extendida de Matplotlib con el uso de Numpy y Pandas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funciones en Seaborn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108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Axes-level: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grafican datos en un objeto matplotlib.pyplot.Axes que retorna el valor de la función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Figure-level: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interactúa con matplotlib mediante un objeto Seaborn que usualmente es </a:t>
            </a:r>
            <a:r>
              <a:rPr b="1" i="1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108"/>
          <p:cNvSpPr txBox="1"/>
          <p:nvPr/>
        </p:nvSpPr>
        <p:spPr>
          <a:xfrm>
            <a:off x="4582200" y="1551225"/>
            <a:ext cx="38346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Algunas diferencias</a:t>
            </a:r>
            <a:endParaRPr b="0" i="0" sz="1350" u="none" cap="none" strike="noStrike">
              <a:solidFill>
                <a:schemeClr val="dk1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leyenda se coloca fuera del frame y pueden crear fácilmente figuras con múltiples subplots.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modifican más allá de los ejes en los que se dibujan y </a:t>
            </a: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aceptan el argumento ax que se integra con la interfaz orientada a objetos.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Tipos de 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